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3"/>
    <a:srgbClr val="C9E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9" autoAdjust="0"/>
    <p:restoredTop sz="94660"/>
  </p:normalViewPr>
  <p:slideViewPr>
    <p:cSldViewPr snapToGrid="0">
      <p:cViewPr varScale="1">
        <p:scale>
          <a:sx n="73" d="100"/>
          <a:sy n="73" d="100"/>
        </p:scale>
        <p:origin x="31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27ECA-86F4-4DED-ABE4-83CA40760FE2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CA160-04B6-4E4F-BA98-F2A377C638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9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CA160-04B6-4E4F-BA98-F2A377C6388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79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97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10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80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006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48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277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335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778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50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92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D3620-13C3-49BE-AE2A-85E448DEC53C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94669-6592-44B3-A17C-49045AEA6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802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6655F9-692B-298E-4786-972B7CE10F23}"/>
              </a:ext>
            </a:extLst>
          </p:cNvPr>
          <p:cNvSpPr txBox="1"/>
          <p:nvPr/>
        </p:nvSpPr>
        <p:spPr>
          <a:xfrm>
            <a:off x="156754" y="73999"/>
            <a:ext cx="6607916" cy="2889077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5" name="Picture 14" descr="https://3.bp.blogspot.com/-WGbLC7rzZAQ/Uf8zjMu55oI/AAAAAAAAWsA/kfSOfNyujKY/s800/fukidashi_pop05.png">
            <a:extLst>
              <a:ext uri="{FF2B5EF4-FFF2-40B4-BE49-F238E27FC236}">
                <a16:creationId xmlns:a16="http://schemas.microsoft.com/office/drawing/2014/main" id="{8A936C4E-6E4D-A96D-F8F1-49AA7B3AA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3" y="-8762"/>
            <a:ext cx="1927183" cy="149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B8CB140-266D-08A9-1335-52F28E0622B7}"/>
              </a:ext>
            </a:extLst>
          </p:cNvPr>
          <p:cNvSpPr txBox="1"/>
          <p:nvPr/>
        </p:nvSpPr>
        <p:spPr>
          <a:xfrm>
            <a:off x="1789612" y="42787"/>
            <a:ext cx="53133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n w="15875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お家でできる</a:t>
            </a:r>
            <a:endParaRPr kumimoji="1" lang="en-US" altLang="ja-JP" sz="4800" dirty="0">
              <a:ln w="15875">
                <a:solidFill>
                  <a:srgbClr val="0070C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4800" dirty="0">
                <a:ln w="15875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応急手当！！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8D484CC-72A3-F685-5DE8-2C401C0146D0}"/>
              </a:ext>
            </a:extLst>
          </p:cNvPr>
          <p:cNvSpPr txBox="1"/>
          <p:nvPr/>
        </p:nvSpPr>
        <p:spPr>
          <a:xfrm>
            <a:off x="456386" y="322200"/>
            <a:ext cx="1682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すぐに</a:t>
            </a:r>
            <a:endParaRPr kumimoji="1" lang="en-US" altLang="ja-JP" sz="2400" dirty="0">
              <a:ln>
                <a:solidFill>
                  <a:srgbClr val="002060"/>
                </a:solidFill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2400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役立つ！</a:t>
            </a:r>
            <a:endParaRPr kumimoji="1" lang="en-US" altLang="ja-JP" sz="2400" dirty="0">
              <a:ln>
                <a:solidFill>
                  <a:srgbClr val="002060"/>
                </a:solidFill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EF43E5-A1D2-8072-DB6C-C25A54A3FD57}"/>
              </a:ext>
            </a:extLst>
          </p:cNvPr>
          <p:cNvSpPr txBox="1"/>
          <p:nvPr/>
        </p:nvSpPr>
        <p:spPr>
          <a:xfrm>
            <a:off x="3309735" y="1491350"/>
            <a:ext cx="2782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n w="3175">
                  <a:noFill/>
                </a:ln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～幼児安全法短期講習会～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DE5FF3-A549-BD44-B6E3-CF3EACB435DF}"/>
              </a:ext>
            </a:extLst>
          </p:cNvPr>
          <p:cNvSpPr txBox="1"/>
          <p:nvPr/>
        </p:nvSpPr>
        <p:spPr>
          <a:xfrm>
            <a:off x="456386" y="1834358"/>
            <a:ext cx="6123456" cy="1015663"/>
          </a:xfrm>
          <a:prstGeom prst="rect">
            <a:avLst/>
          </a:prstGeom>
          <a:solidFill>
            <a:srgbClr val="FFDC6D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日時：</a:t>
            </a:r>
            <a:r>
              <a:rPr kumimoji="1" lang="ja-JP" altLang="en-US" sz="3200" dirty="0">
                <a:ln w="15875">
                  <a:solidFill>
                    <a:srgbClr val="FF0000"/>
                  </a:solidFill>
                </a:ln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３月８日（土）</a:t>
            </a:r>
            <a:r>
              <a:rPr kumimoji="1" lang="ja-JP" altLang="en-US" sz="32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ja-JP" altLang="en-US" sz="28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１０時～１２時</a:t>
            </a:r>
            <a:endParaRPr kumimoji="1" lang="en-US" altLang="ja-JP" sz="28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28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会場：宮前老人福祉センター　４階</a:t>
            </a:r>
            <a:endParaRPr kumimoji="1" lang="en-US" altLang="ja-JP" sz="28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1AEC2B6-77F9-F86C-06B5-BB66BC9F1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086" y="853002"/>
            <a:ext cx="953589" cy="100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D6BF5039-558A-F7DB-8052-0688BCCDA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464" y="130940"/>
            <a:ext cx="855481" cy="78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B081CD3F-ECF9-E06B-1939-3CB69E939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98" y="6538309"/>
            <a:ext cx="881392" cy="89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60045F8-4E54-9D90-FCE5-330A813AD0D3}"/>
              </a:ext>
            </a:extLst>
          </p:cNvPr>
          <p:cNvSpPr txBox="1"/>
          <p:nvPr/>
        </p:nvSpPr>
        <p:spPr>
          <a:xfrm>
            <a:off x="36726" y="3012738"/>
            <a:ext cx="696277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　   師：日本赤十字社　指導員</a:t>
            </a:r>
            <a:endParaRPr kumimoji="1"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  　 象：宮崎・宮前平地域にお住まいの</a:t>
            </a:r>
            <a:endParaRPr kumimoji="1"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ご家族・子育てに関心のある方</a:t>
            </a:r>
            <a:endParaRPr kumimoji="1"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（宮崎町内会・花の台町内会・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 </a:t>
            </a:r>
            <a:r>
              <a:rPr kumimoji="1"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宮崎６丁目自治会）</a:t>
            </a:r>
            <a:endParaRPr kumimoji="1" lang="en-US" altLang="ja-JP" b="1" u="sng" dirty="0">
              <a:uFill>
                <a:solidFill>
                  <a:srgbClr val="FF0000"/>
                </a:solidFill>
              </a:u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定　   員：</a:t>
            </a:r>
            <a:r>
              <a:rPr kumimoji="1" lang="ja-JP" altLang="en-US" sz="2400" dirty="0">
                <a:ln>
                  <a:solidFill>
                    <a:srgbClr val="FF0000"/>
                  </a:solidFill>
                </a:ln>
                <a:uFill>
                  <a:solidFill>
                    <a:srgbClr val="FF0000"/>
                  </a:solidFill>
                </a:u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１５組</a:t>
            </a:r>
            <a:r>
              <a:rPr kumimoji="1" lang="ja-JP" altLang="en-US" sz="2000" b="1" dirty="0">
                <a:uFill>
                  <a:solidFill>
                    <a:srgbClr val="FF0000"/>
                  </a:solidFill>
                </a:u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（先着順）</a:t>
            </a:r>
            <a:endParaRPr kumimoji="1" lang="en-US" altLang="ja-JP" sz="2000" b="1" dirty="0">
              <a:uFill>
                <a:solidFill>
                  <a:srgbClr val="FF0000"/>
                </a:solidFill>
              </a:u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受  講  料 </a:t>
            </a:r>
            <a:r>
              <a:rPr kumimoji="1" lang="en-US" altLang="ja-JP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kumimoji="1" lang="ja-JP" altLang="en-US" sz="2400" b="1" dirty="0">
                <a:ln>
                  <a:solidFill>
                    <a:srgbClr val="FF0000"/>
                  </a:solidFill>
                </a:ln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１００円／１家族</a:t>
            </a:r>
            <a:endParaRPr kumimoji="1" lang="en-US" altLang="ja-JP" sz="2400" b="1" dirty="0">
              <a:ln>
                <a:solidFill>
                  <a:srgbClr val="FF0000"/>
                </a:solidFill>
              </a:ln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2400" b="1" dirty="0">
                <a:ln>
                  <a:solidFill>
                    <a:srgbClr val="FF0000"/>
                  </a:solidFill>
                </a:ln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</a:t>
            </a:r>
            <a:r>
              <a: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（保険料として）</a:t>
            </a:r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受付・申込：</a:t>
            </a:r>
            <a:r>
              <a:rPr kumimoji="1" lang="ja-JP" altLang="en-US" sz="2400" dirty="0">
                <a:ln>
                  <a:solidFill>
                    <a:srgbClr val="FF0000"/>
                  </a:solidFill>
                </a:ln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１月１４日（火）～２月２８日（金）</a:t>
            </a:r>
            <a:r>
              <a:rPr kumimoji="1" lang="ja-JP" altLang="en-US" sz="2200" b="1" dirty="0">
                <a:ln>
                  <a:solidFill>
                    <a:srgbClr val="FF0000"/>
                  </a:solidFill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en-US" altLang="ja-JP" sz="2200" b="1" dirty="0">
              <a:ln>
                <a:solidFill>
                  <a:srgbClr val="FF0000"/>
                </a:solidFill>
              </a:ln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r>
              <a:rPr kumimoji="1" lang="ja-JP" altLang="en-US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平日</a:t>
            </a:r>
            <a:r>
              <a:rPr kumimoji="1" lang="en-US" altLang="ja-JP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9</a:t>
            </a:r>
            <a:r>
              <a:rPr kumimoji="1" lang="ja-JP" altLang="en-US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時～１７時　</a:t>
            </a:r>
            <a:endParaRPr kumimoji="1" lang="en-US" altLang="ja-JP" sz="2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　☎お電話でお申し込みください。</a:t>
            </a:r>
            <a:endParaRPr kumimoji="1"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申込み先：宮前中央地区社会福祉協議会</a:t>
            </a:r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（宮前区社会福祉協議会内）　　　　</a:t>
            </a:r>
            <a:endParaRPr kumimoji="1"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b="1" dirty="0">
                <a:ln>
                  <a:solidFill>
                    <a:srgbClr val="FF0000"/>
                  </a:solidFill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r>
              <a:rPr kumimoji="1" lang="ja-JP" altLang="en-US" sz="2800" dirty="0">
                <a:ln>
                  <a:solidFill>
                    <a:srgbClr val="FF0000"/>
                  </a:solidFill>
                </a:ln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☎８５６－５５００</a:t>
            </a:r>
            <a:endParaRPr kumimoji="1" lang="en-US" altLang="ja-JP" sz="2800" dirty="0">
              <a:ln>
                <a:solidFill>
                  <a:srgbClr val="FF0000"/>
                </a:solidFill>
              </a:ln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62" name="Picture 38">
            <a:extLst>
              <a:ext uri="{FF2B5EF4-FFF2-40B4-BE49-F238E27FC236}">
                <a16:creationId xmlns:a16="http://schemas.microsoft.com/office/drawing/2014/main" id="{AC9C432C-9486-532D-4BC6-B02B56F05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3" y="8134702"/>
            <a:ext cx="6785771" cy="177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4001427-7C46-D97B-0C74-5AD2EE835E0B}"/>
              </a:ext>
            </a:extLst>
          </p:cNvPr>
          <p:cNvSpPr txBox="1"/>
          <p:nvPr/>
        </p:nvSpPr>
        <p:spPr>
          <a:xfrm>
            <a:off x="352263" y="8250365"/>
            <a:ext cx="4768377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【</a:t>
            </a:r>
            <a:r>
              <a:rPr kumimoji="1" lang="ja-JP" altLang="en-US" sz="1400" b="1" dirty="0"/>
              <a:t>持ち物</a:t>
            </a:r>
            <a:r>
              <a:rPr kumimoji="1" lang="en-US" altLang="ja-JP" sz="1400" dirty="0"/>
              <a:t>】</a:t>
            </a:r>
          </a:p>
          <a:p>
            <a:r>
              <a:rPr kumimoji="1" lang="ja-JP" altLang="en-US" sz="1400" b="1" dirty="0"/>
              <a:t>①筆記用具　②バンダナ等大判のハンカチ　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③ストッキング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④お子様をお連れの方は、飲み物等お子様に必要なもの</a:t>
            </a:r>
            <a:endParaRPr kumimoji="1" lang="en-US" altLang="ja-JP" sz="1400" b="1" dirty="0"/>
          </a:p>
          <a:p>
            <a:endParaRPr kumimoji="1" lang="en-US" altLang="ja-JP" sz="900" b="1" dirty="0"/>
          </a:p>
          <a:p>
            <a:r>
              <a:rPr kumimoji="1" lang="en-US" altLang="ja-JP" sz="1400" b="1" dirty="0"/>
              <a:t>【</a:t>
            </a:r>
            <a:r>
              <a:rPr kumimoji="1" lang="ja-JP" altLang="en-US" sz="1400" b="1" dirty="0"/>
              <a:t>当日の服装</a:t>
            </a:r>
            <a:r>
              <a:rPr kumimoji="1" lang="en-US" altLang="ja-JP" sz="1400" b="1" dirty="0"/>
              <a:t>】</a:t>
            </a:r>
          </a:p>
          <a:p>
            <a:r>
              <a:rPr kumimoji="1" lang="ja-JP" altLang="en-US" sz="1400" b="1" u="sng" dirty="0"/>
              <a:t>動きやすいもの（トレーニングウェア等）</a:t>
            </a:r>
          </a:p>
        </p:txBody>
      </p:sp>
      <p:pic>
        <p:nvPicPr>
          <p:cNvPr id="16" name="Picture 22">
            <a:extLst>
              <a:ext uri="{FF2B5EF4-FFF2-40B4-BE49-F238E27FC236}">
                <a16:creationId xmlns:a16="http://schemas.microsoft.com/office/drawing/2014/main" id="{B9FC2857-DD87-543E-4822-33E34CEDE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786" y="9129124"/>
            <a:ext cx="678816" cy="64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困る表情のイラスト4（男性）">
            <a:extLst>
              <a:ext uri="{FF2B5EF4-FFF2-40B4-BE49-F238E27FC236}">
                <a16:creationId xmlns:a16="http://schemas.microsoft.com/office/drawing/2014/main" id="{3470DD94-80EA-5E98-F667-7BDA00F9D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98" y="3850810"/>
            <a:ext cx="534154" cy="72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子供の発熱のイラスト">
            <a:extLst>
              <a:ext uri="{FF2B5EF4-FFF2-40B4-BE49-F238E27FC236}">
                <a16:creationId xmlns:a16="http://schemas.microsoft.com/office/drawing/2014/main" id="{8A7A5FAF-1C93-A265-E76B-6FD4DFDED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99" y="3997939"/>
            <a:ext cx="898631" cy="81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8">
            <a:extLst>
              <a:ext uri="{FF2B5EF4-FFF2-40B4-BE49-F238E27FC236}">
                <a16:creationId xmlns:a16="http://schemas.microsoft.com/office/drawing/2014/main" id="{49B9402B-148E-085C-7AC5-6CE580850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660" y="9148120"/>
            <a:ext cx="570072" cy="67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6A0CBD1-21BE-E761-70C2-FD976F4C5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827" y="7611146"/>
            <a:ext cx="2873829" cy="139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B16500-3720-AC29-367E-20BD9924D66A}"/>
              </a:ext>
            </a:extLst>
          </p:cNvPr>
          <p:cNvSpPr txBox="1"/>
          <p:nvPr/>
        </p:nvSpPr>
        <p:spPr>
          <a:xfrm>
            <a:off x="4320803" y="7899101"/>
            <a:ext cx="23942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赤ちゃんや子どもの人形を使った</a:t>
            </a:r>
            <a:r>
              <a:rPr kumimoji="1" lang="ja-JP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ＡＥＤの使い方</a:t>
            </a:r>
            <a:r>
              <a:rPr kumimoji="1" lang="ja-JP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等も</a:t>
            </a:r>
            <a:endParaRPr kumimoji="1" lang="en-US" altLang="ja-JP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学べるよ！</a:t>
            </a:r>
          </a:p>
        </p:txBody>
      </p:sp>
      <p:pic>
        <p:nvPicPr>
          <p:cNvPr id="17" name="図 16" descr="床に座っている人たち&#10;&#10;低い精度で自動的に生成された説明">
            <a:extLst>
              <a:ext uri="{FF2B5EF4-FFF2-40B4-BE49-F238E27FC236}">
                <a16:creationId xmlns:a16="http://schemas.microsoft.com/office/drawing/2014/main" id="{2721CE00-3C17-350B-7708-DB7883FE00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7832">
            <a:off x="5607089" y="4798816"/>
            <a:ext cx="804828" cy="1155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図 18" descr="テーブルの周りに集まっている人たち&#10;&#10;自動的に生成された説明">
            <a:extLst>
              <a:ext uri="{FF2B5EF4-FFF2-40B4-BE49-F238E27FC236}">
                <a16:creationId xmlns:a16="http://schemas.microsoft.com/office/drawing/2014/main" id="{FD8FEB59-FD23-9CC5-E807-E03B41D11E4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196" y="8729345"/>
            <a:ext cx="972474" cy="1167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図 19" descr="人, 屋内, 立つ, 再生 が含まれている画像&#10;&#10;自動的に生成された説明">
            <a:extLst>
              <a:ext uri="{FF2B5EF4-FFF2-40B4-BE49-F238E27FC236}">
                <a16:creationId xmlns:a16="http://schemas.microsoft.com/office/drawing/2014/main" id="{C060AA9C-A355-0F3F-FFDF-F376707847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2734">
            <a:off x="4490631" y="4770535"/>
            <a:ext cx="911986" cy="1120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C778DC52-938E-0339-A020-21C94F7F86C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300" y="3143643"/>
            <a:ext cx="1719937" cy="1102272"/>
          </a:xfrm>
          <a:prstGeom prst="rect">
            <a:avLst/>
          </a:prstGeom>
          <a:ln w="15875">
            <a:solidFill>
              <a:srgbClr val="0070C0"/>
            </a:solidFill>
          </a:ln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247B3F-D2BA-6F20-CB25-54EA97B75D30}"/>
              </a:ext>
            </a:extLst>
          </p:cNvPr>
          <p:cNvSpPr txBox="1"/>
          <p:nvPr/>
        </p:nvSpPr>
        <p:spPr>
          <a:xfrm>
            <a:off x="5215772" y="2998239"/>
            <a:ext cx="1555625" cy="24622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宮前老人福祉センター</a:t>
            </a:r>
          </a:p>
        </p:txBody>
      </p:sp>
    </p:spTree>
    <p:extLst>
      <p:ext uri="{BB962C8B-B14F-4D97-AF65-F5344CB8AC3E}">
        <p14:creationId xmlns:p14="http://schemas.microsoft.com/office/powerpoint/2010/main" val="223227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204</Words>
  <Application>Microsoft Office PowerPoint</Application>
  <PresentationFormat>A4 210 x 297 mm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HGP創英角ﾎﾟｯﾌﾟ体</vt:lpstr>
      <vt:lpstr>HG丸ｺﾞｼｯｸM-PRO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宮前区地域課04</dc:creator>
  <cp:lastModifiedBy>宮前区地域課04</cp:lastModifiedBy>
  <cp:revision>7</cp:revision>
  <dcterms:created xsi:type="dcterms:W3CDTF">2024-11-22T01:33:31Z</dcterms:created>
  <dcterms:modified xsi:type="dcterms:W3CDTF">2024-11-22T07:02:13Z</dcterms:modified>
</cp:coreProperties>
</file>